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886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6858000" cy="9144000"/>
  <p:embeddedFontLst>
    <p:embeddedFont>
      <p:font typeface="Trebuchet MS" panose="020B0603020202020204" pitchFamily="34" charset="0"/>
      <p:regular r:id="rId16"/>
      <p:bold r:id="rId17"/>
      <p:italic r:id="rId18"/>
      <p:boldItalic r:id="rId19"/>
    </p:embeddedFont>
    <p:embeddedFont>
      <p:font typeface="Source Code Pro" panose="020B0604020202020204" charset="0"/>
      <p:regular r:id="rId20"/>
      <p:bold r:id="rId21"/>
    </p:embeddedFont>
    <p:embeddedFont>
      <p:font typeface="Amatic SC" panose="020B0604020202020204" charset="0"/>
      <p:regular r:id="rId22"/>
      <p:bold r:id="rId23"/>
    </p:embeddedFont>
    <p:embeddedFont>
      <p:font typeface="Wingdings 3" panose="05040102010807070707" pitchFamily="18" charset="2"/>
      <p:regular r:id="rId24"/>
    </p:embeddedFont>
  </p:embeddedFontLst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98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114" y="24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35118574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939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/>
              <a:t>(</a:t>
            </a:r>
            <a:r>
              <a:rPr lang="en" u="sng"/>
              <a:t>FDR3</a:t>
            </a:r>
            <a:r>
              <a:rPr lang="en"/>
              <a:t>). FDR checks refinement for formal models expressed in </a:t>
            </a:r>
            <a:r>
              <a:rPr lang="en" u="sng"/>
              <a:t>CSP</a:t>
            </a:r>
            <a:r>
              <a:rPr lang="en"/>
              <a:t> (communicating sequential processes). </a:t>
            </a:r>
            <a:r>
              <a:rPr lang="en" u="sng"/>
              <a:t>CSP</a:t>
            </a:r>
            <a:r>
              <a:rPr lang="en"/>
              <a:t> is a formal language to define concurrent systems and their interaction between each other by communication.</a:t>
            </a:r>
          </a:p>
          <a:p>
            <a:pPr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/>
              <a:t>Finding loops has applications in linear temporal logic (</a:t>
            </a:r>
            <a:r>
              <a:rPr lang="en" u="sng"/>
              <a:t>LTL</a:t>
            </a:r>
            <a:r>
              <a:rPr lang="en"/>
              <a:t>) model checking</a:t>
            </a:r>
          </a:p>
          <a:p>
            <a:pPr rtl="0">
              <a:lnSpc>
                <a:spcPct val="115000"/>
              </a:lnSpc>
              <a:spcBef>
                <a:spcPts val="0"/>
              </a:spcBef>
              <a:buNone/>
            </a:pPr>
            <a:endParaRPr/>
          </a:p>
          <a:p>
            <a:pPr rtl="0">
              <a:lnSpc>
                <a:spcPct val="115000"/>
              </a:lnSpc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1768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/>
              <a:t>(</a:t>
            </a:r>
            <a:r>
              <a:rPr lang="en" u="sng"/>
              <a:t>FDR3</a:t>
            </a:r>
            <a:r>
              <a:rPr lang="en"/>
              <a:t>). FDR checks refinement for formal models expressed in </a:t>
            </a:r>
            <a:r>
              <a:rPr lang="en" u="sng"/>
              <a:t>CSP</a:t>
            </a:r>
            <a:r>
              <a:rPr lang="en"/>
              <a:t> (communicating sequential processes). </a:t>
            </a:r>
            <a:r>
              <a:rPr lang="en" u="sng"/>
              <a:t>CSP</a:t>
            </a:r>
            <a:r>
              <a:rPr lang="en"/>
              <a:t> is a formal language to define concurrent systems and their interaction between each other by communication.</a:t>
            </a:r>
          </a:p>
        </p:txBody>
      </p:sp>
    </p:spTree>
    <p:extLst>
      <p:ext uri="{BB962C8B-B14F-4D97-AF65-F5344CB8AC3E}">
        <p14:creationId xmlns:p14="http://schemas.microsoft.com/office/powerpoint/2010/main" val="1790336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7434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2010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20883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96515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87154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14423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41455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09045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40585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5760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03151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en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131659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en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186106280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en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4833979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10/8/2015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en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416330332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10/8/2015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88613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10/8/2015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55888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en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33996156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en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259006739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en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351231497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en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05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915517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en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3969328028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en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38772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en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428587649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en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281044814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en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3956738976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599" cy="800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599" cy="33401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649776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311700" y="1240275"/>
            <a:ext cx="8520599" cy="1981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1pPr>
            <a:lvl2pPr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2pPr>
            <a:lvl3pPr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3pPr>
            <a:lvl4pPr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4pPr>
            <a:lvl5pPr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5pPr>
            <a:lvl6pPr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6pPr>
            <a:lvl7pPr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7pPr>
            <a:lvl8pPr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8pPr>
            <a:lvl9pPr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311700" y="3304625"/>
            <a:ext cx="8520599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5pPr>
            <a:lvl6pPr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6pPr>
            <a:lvl7pPr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7pPr>
            <a:lvl8pPr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8pPr>
            <a:lvl9pPr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97533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10/8/2015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en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1546183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ctrTitle"/>
          </p:nvPr>
        </p:nvSpPr>
        <p:spPr>
          <a:xfrm>
            <a:off x="514395" y="110837"/>
            <a:ext cx="6702041" cy="1335801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4000" dirty="0"/>
              <a:t>Concurrent Depth-First Search Algorithms</a:t>
            </a:r>
          </a:p>
        </p:txBody>
      </p:sp>
      <p:sp>
        <p:nvSpPr>
          <p:cNvPr id="53" name="Shape 53"/>
          <p:cNvSpPr txBox="1">
            <a:spLocks noGrp="1"/>
          </p:cNvSpPr>
          <p:nvPr>
            <p:ph type="subTitle" idx="1"/>
          </p:nvPr>
        </p:nvSpPr>
        <p:spPr>
          <a:xfrm>
            <a:off x="659869" y="2962974"/>
            <a:ext cx="6411096" cy="10329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latin typeface="Amatic SC"/>
                <a:ea typeface="Amatic SC"/>
                <a:cs typeface="Amatic SC"/>
                <a:sym typeface="Amatic SC"/>
              </a:rPr>
              <a:t>Department of Electrical Engineering and Computer Science</a:t>
            </a:r>
          </a:p>
          <a:p>
            <a:pPr algn="ctr" rtl="0">
              <a:spcBef>
                <a:spcPts val="0"/>
              </a:spcBef>
              <a:buNone/>
            </a:pPr>
            <a:r>
              <a:rPr lang="en" sz="3000" dirty="0">
                <a:latin typeface="Amatic SC"/>
                <a:ea typeface="Amatic SC"/>
                <a:cs typeface="Amatic SC"/>
                <a:sym typeface="Amatic SC"/>
              </a:rPr>
              <a:t>York University, Toronto</a:t>
            </a:r>
          </a:p>
        </p:txBody>
      </p:sp>
      <p:sp>
        <p:nvSpPr>
          <p:cNvPr id="54" name="Shape 54"/>
          <p:cNvSpPr txBox="1"/>
          <p:nvPr/>
        </p:nvSpPr>
        <p:spPr>
          <a:xfrm>
            <a:off x="1289167" y="1676400"/>
            <a:ext cx="5152499" cy="7523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rPr>
              <a:t>Mohamad Alsabbagh</a:t>
            </a:r>
          </a:p>
        </p:txBody>
      </p:sp>
      <p:sp>
        <p:nvSpPr>
          <p:cNvPr id="55" name="Shape 55"/>
          <p:cNvSpPr txBox="1"/>
          <p:nvPr/>
        </p:nvSpPr>
        <p:spPr>
          <a:xfrm>
            <a:off x="1289165" y="4225636"/>
            <a:ext cx="5152499" cy="59223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 rtl="0">
              <a:spcBef>
                <a:spcPts val="0"/>
              </a:spcBef>
              <a:buNone/>
            </a:pPr>
            <a:r>
              <a:rPr lang="en" sz="3200" b="1" dirty="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rPr>
              <a:t>October 8, 2015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Problems Tarjan’s algorithms solve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6726409" cy="33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/>
              <a:t>Tarjan's Algorithms solve three related problems relevant to model checking. Given a state graph; </a:t>
            </a:r>
          </a:p>
          <a:p>
            <a:pPr marL="914400" lvl="0" indent="-368300" rtl="0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 sz="2200" dirty="0"/>
              <a:t>Find its Strongly Connected Components (SCCs)</a:t>
            </a:r>
          </a:p>
          <a:p>
            <a:pPr marL="914400" lvl="0" indent="-368300" rtl="0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 sz="2200" dirty="0"/>
              <a:t>Identify which nodes are in a loop</a:t>
            </a:r>
          </a:p>
          <a:p>
            <a:pPr marL="914400" lvl="0" indent="-368300" rtl="0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 sz="2200" dirty="0"/>
              <a:t>Locate which nodes are in a lasso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Why are these problems important?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311701" y="1228675"/>
            <a:ext cx="6601718" cy="33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71500" lvl="0" indent="-342900" rtl="0"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" sz="2200" dirty="0" smtClean="0"/>
              <a:t>L</a:t>
            </a:r>
            <a:r>
              <a:rPr lang="en" sz="2200" dirty="0" smtClean="0"/>
              <a:t>assos: FDR </a:t>
            </a:r>
            <a:r>
              <a:rPr lang="en" sz="2200" dirty="0"/>
              <a:t>or </a:t>
            </a:r>
            <a:r>
              <a:rPr lang="en" sz="2200" dirty="0" smtClean="0"/>
              <a:t>failure-divergence </a:t>
            </a:r>
            <a:r>
              <a:rPr lang="en" sz="2200" dirty="0"/>
              <a:t>r</a:t>
            </a:r>
            <a:r>
              <a:rPr lang="en" sz="2200" dirty="0" smtClean="0"/>
              <a:t>efinement</a:t>
            </a:r>
            <a:r>
              <a:rPr lang="en" sz="2200" dirty="0"/>
              <a:t>.</a:t>
            </a:r>
          </a:p>
          <a:p>
            <a:pPr marL="571500" lvl="0" indent="-342900" rtl="0"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" sz="2200" dirty="0" smtClean="0"/>
              <a:t>SCCs: useful for performing </a:t>
            </a:r>
            <a:r>
              <a:rPr lang="en" sz="2200" dirty="0"/>
              <a:t>compression on the transition graphs.</a:t>
            </a:r>
          </a:p>
          <a:p>
            <a:pPr marL="571500" lvl="0" indent="-342900" rtl="0"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" sz="2200" dirty="0" smtClean="0"/>
              <a:t>Loops: important in linear </a:t>
            </a:r>
            <a:r>
              <a:rPr lang="en" sz="2200" dirty="0"/>
              <a:t>temporal logic (LTL) model checking</a:t>
            </a:r>
            <a:r>
              <a:rPr lang="en" sz="2200" dirty="0" smtClean="0"/>
              <a:t>.</a:t>
            </a:r>
            <a:endParaRPr lang="en" sz="2200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Strongly Connected Components</a:t>
            </a:r>
          </a:p>
        </p:txBody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6747191" cy="33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2200" dirty="0"/>
              <a:t>A directed subgraph that satisfy Strongly Connected attribute. </a:t>
            </a:r>
          </a:p>
        </p:txBody>
      </p:sp>
      <p:pic>
        <p:nvPicPr>
          <p:cNvPr id="74" name="Shape 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128981"/>
            <a:ext cx="4762500" cy="219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Loops &amp; Lassos</a:t>
            </a:r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6560155" cy="33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22860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/>
              <a:t>Loop: a node is part of a direct </a:t>
            </a:r>
            <a:r>
              <a:rPr lang="en" sz="2200" dirty="0" smtClean="0"/>
              <a:t>cycle</a:t>
            </a:r>
          </a:p>
          <a:p>
            <a:pPr marL="22860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 smtClean="0"/>
              <a:t>Lasso: a path from a node to a node on a cycle</a:t>
            </a:r>
            <a:endParaRPr lang="en" sz="2200" dirty="0"/>
          </a:p>
        </p:txBody>
      </p:sp>
      <p:pic>
        <p:nvPicPr>
          <p:cNvPr id="81" name="Shape 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901874"/>
            <a:ext cx="4286250" cy="266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Sequential Tarjan's Algorithm</a:t>
            </a:r>
          </a:p>
        </p:txBody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311701" y="1228675"/>
            <a:ext cx="6927300" cy="33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200" dirty="0"/>
              <a:t>Depth-First Search to identify SCCs.</a:t>
            </a:r>
          </a:p>
          <a:p>
            <a:pPr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88" name="Shape 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168574"/>
            <a:ext cx="5276850" cy="240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Concurrent Tarjan's Algorithm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6767973" cy="33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200" dirty="0"/>
              <a:t>A single concurrent version of Tarjan’s algorithm to identify SCCs</a:t>
            </a:r>
          </a:p>
          <a:p>
            <a:pPr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95" name="Shape 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168574"/>
            <a:ext cx="5276850" cy="240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smtClean="0"/>
              <a:t>Tarjan's Node Structure</a:t>
            </a:r>
            <a:endParaRPr lang="en"/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6802609" cy="33401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" sz="2200" dirty="0" smtClean="0"/>
              <a:t>Each node in the graph G has the following attributes:</a:t>
            </a:r>
          </a:p>
          <a:p>
            <a:r>
              <a:rPr lang="en" sz="1800" dirty="0" smtClean="0"/>
              <a:t>index (sequential and concurrent):</a:t>
            </a:r>
          </a:p>
          <a:p>
            <a:pPr lvl="1"/>
            <a:r>
              <a:rPr lang="en" sz="1600" dirty="0" smtClean="0"/>
              <a:t>which is a sequence counter, corresponding to the order in which nodes were encountered</a:t>
            </a:r>
          </a:p>
          <a:p>
            <a:pPr lvl="0"/>
            <a:r>
              <a:rPr lang="en" sz="1800" dirty="0" smtClean="0"/>
              <a:t>lowlink (sequential and concurrent):</a:t>
            </a:r>
          </a:p>
          <a:p>
            <a:pPr lvl="1"/>
            <a:r>
              <a:rPr lang="en" sz="1600" dirty="0" smtClean="0"/>
              <a:t>which records the smallest index of a node n′ in the stack that is reachable via the descendents of n fully considered so far</a:t>
            </a:r>
          </a:p>
          <a:p>
            <a:pPr lvl="0"/>
            <a:r>
              <a:rPr lang="en" sz="1800" dirty="0" smtClean="0"/>
              <a:t>search (concurrent):</a:t>
            </a:r>
          </a:p>
          <a:p>
            <a:pPr lvl="1"/>
            <a:r>
              <a:rPr lang="en" sz="1600" dirty="0" smtClean="0"/>
              <a:t>identifying which search a node belongs to</a:t>
            </a:r>
            <a:endParaRPr lang="en" sz="1600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4331399" cy="800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Circular Dependency</a:t>
            </a:r>
          </a:p>
        </p:txBody>
      </p:sp>
      <p:pic>
        <p:nvPicPr>
          <p:cNvPr id="107" name="Shape 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93849"/>
            <a:ext cx="1743075" cy="292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Shape 1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4775" y="1093849"/>
            <a:ext cx="1676400" cy="296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Shape 10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31175" y="2789299"/>
            <a:ext cx="2476500" cy="122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5449799" cy="800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/>
              <a:t>Circular Dependency Node Transfer</a:t>
            </a:r>
          </a:p>
        </p:txBody>
      </p:sp>
      <p:pic>
        <p:nvPicPr>
          <p:cNvPr id="115" name="Shape 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8415" y="221550"/>
            <a:ext cx="1691175" cy="45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Shape 1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957" y="1066800"/>
            <a:ext cx="16002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Shape 1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25266" y="1093849"/>
            <a:ext cx="2476500" cy="12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Shape 1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10157" y="1093849"/>
            <a:ext cx="1495425" cy="291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Circular Dependency Node Transfer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6705627" cy="33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200" dirty="0"/>
              <a:t>When transferring a node from s</a:t>
            </a:r>
            <a:r>
              <a:rPr lang="en" sz="2200" baseline="-25000" dirty="0"/>
              <a:t>1</a:t>
            </a:r>
            <a:r>
              <a:rPr lang="en" sz="2200" dirty="0"/>
              <a:t> to s</a:t>
            </a:r>
            <a:r>
              <a:rPr lang="en" sz="2200" baseline="-25000" dirty="0"/>
              <a:t>3</a:t>
            </a:r>
            <a:r>
              <a:rPr lang="en" sz="2200" dirty="0"/>
              <a:t> we will need to recalculate its index </a:t>
            </a:r>
            <a:r>
              <a:rPr lang="en" sz="2200" dirty="0" smtClean="0"/>
              <a:t>amd </a:t>
            </a:r>
            <a:r>
              <a:rPr lang="en" sz="2200" dirty="0"/>
              <a:t>lowlink values: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 sz="2200" dirty="0"/>
              <a:t>δ</a:t>
            </a:r>
            <a:r>
              <a:rPr lang="en" sz="2200" baseline="-25000" dirty="0"/>
              <a:t>1</a:t>
            </a:r>
            <a:r>
              <a:rPr lang="en" sz="2200" dirty="0"/>
              <a:t> = (s</a:t>
            </a:r>
            <a:r>
              <a:rPr lang="en" sz="2200" baseline="-25000" dirty="0"/>
              <a:t>3</a:t>
            </a:r>
            <a:r>
              <a:rPr lang="en" sz="2200" dirty="0"/>
              <a:t>.index − </a:t>
            </a:r>
            <a:r>
              <a:rPr lang="en" sz="2200" dirty="0" smtClean="0"/>
              <a:t>l</a:t>
            </a:r>
            <a:r>
              <a:rPr lang="en" sz="2200" baseline="-25000" dirty="0" smtClean="0"/>
              <a:t>1</a:t>
            </a:r>
            <a:r>
              <a:rPr lang="en" sz="2200" dirty="0" smtClean="0"/>
              <a:t>.index)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 sz="2200" dirty="0" smtClean="0"/>
              <a:t>we </a:t>
            </a:r>
            <a:r>
              <a:rPr lang="en" sz="2200" dirty="0"/>
              <a:t>add δ</a:t>
            </a:r>
            <a:r>
              <a:rPr lang="en" sz="2200" baseline="-25000" dirty="0"/>
              <a:t>1</a:t>
            </a:r>
            <a:r>
              <a:rPr lang="en" sz="2200" dirty="0"/>
              <a:t> onto the index and lowlink of each node transferred from s</a:t>
            </a:r>
            <a:r>
              <a:rPr lang="en" sz="2200" baseline="-25000" dirty="0"/>
              <a:t>1</a:t>
            </a:r>
            <a:r>
              <a:rPr lang="en" sz="2200" dirty="0"/>
              <a:t> and update. </a:t>
            </a:r>
          </a:p>
          <a:p>
            <a:pPr>
              <a:spcBef>
                <a:spcPts val="0"/>
              </a:spcBef>
              <a:buNone/>
            </a:pPr>
            <a:endParaRPr sz="2200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Next Steps</a:t>
            </a:r>
          </a:p>
        </p:txBody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2400" dirty="0"/>
              <a:t>Plan:</a:t>
            </a:r>
          </a:p>
          <a:p>
            <a:pPr marL="457200" lvl="0" indent="-228600">
              <a:spcBef>
                <a:spcPts val="0"/>
              </a:spcBef>
            </a:pPr>
            <a:r>
              <a:rPr lang="en" sz="2400" dirty="0"/>
              <a:t>implement all three algorithms</a:t>
            </a:r>
          </a:p>
          <a:p>
            <a:pPr marL="457200" lvl="0" indent="-228600">
              <a:spcBef>
                <a:spcPts val="0"/>
              </a:spcBef>
            </a:pPr>
            <a:r>
              <a:rPr lang="en" sz="2400" dirty="0"/>
              <a:t>compare their performance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title"/>
          </p:nvPr>
        </p:nvSpPr>
        <p:spPr>
          <a:xfrm>
            <a:off x="311701" y="1240275"/>
            <a:ext cx="6130664" cy="1981800"/>
          </a:xfrm>
        </p:spPr>
        <p:txBody>
          <a:bodyPr>
            <a:normAutofit/>
          </a:bodyPr>
          <a:lstStyle/>
          <a:p>
            <a:r>
              <a:rPr lang="en" sz="9000" dirty="0" smtClean="0">
                <a:solidFill>
                  <a:srgbClr val="699841"/>
                </a:solidFill>
              </a:rPr>
              <a:t>Q&amp;A</a:t>
            </a:r>
            <a:endParaRPr lang="en" sz="9000" dirty="0">
              <a:solidFill>
                <a:srgbClr val="699841"/>
              </a:solidFill>
            </a:endParaRPr>
          </a:p>
        </p:txBody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311700" y="3304625"/>
            <a:ext cx="6130665" cy="1300800"/>
          </a:xfrm>
        </p:spPr>
        <p:txBody>
          <a:bodyPr/>
          <a:lstStyle/>
          <a:p>
            <a:pPr marL="0" indent="0">
              <a:buNone/>
            </a:pPr>
            <a:r>
              <a:rPr lang="en" sz="1400" dirty="0" smtClean="0"/>
              <a:t>Thanks</a:t>
            </a:r>
            <a:endParaRPr lang="en" sz="1400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</TotalTime>
  <Words>386</Words>
  <Application>Microsoft Office PowerPoint</Application>
  <PresentationFormat>On-screen Show (16:9)</PresentationFormat>
  <Paragraphs>46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Trebuchet MS</vt:lpstr>
      <vt:lpstr>Source Code Pro</vt:lpstr>
      <vt:lpstr>Amatic SC</vt:lpstr>
      <vt:lpstr>Wingdings 3</vt:lpstr>
      <vt:lpstr>Arial</vt:lpstr>
      <vt:lpstr>Facet</vt:lpstr>
      <vt:lpstr>Concurrent Depth-First Search Algorithms</vt:lpstr>
      <vt:lpstr>Problems Tarjan’s algorithms solve</vt:lpstr>
      <vt:lpstr>Why are these problems important?</vt:lpstr>
      <vt:lpstr>Strongly Connected Components</vt:lpstr>
      <vt:lpstr>Loops &amp; Lassos</vt:lpstr>
      <vt:lpstr>Sequential Tarjan's Algorithm</vt:lpstr>
      <vt:lpstr>Concurrent Tarjan's Algorithm </vt:lpstr>
      <vt:lpstr>Tarjan's Node Structure</vt:lpstr>
      <vt:lpstr>Circular Dependency</vt:lpstr>
      <vt:lpstr>Circular Dependency Node Transfer</vt:lpstr>
      <vt:lpstr>Circular Dependency Node Transfer </vt:lpstr>
      <vt:lpstr>Next Steps</vt:lpstr>
      <vt:lpstr>Q&amp;A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Concurrent Depth-First Search Algorithms</dc:title>
  <dc:creator>Master</dc:creator>
  <cp:lastModifiedBy>Mohamad Alsabbagh</cp:lastModifiedBy>
  <cp:revision>6</cp:revision>
  <dcterms:modified xsi:type="dcterms:W3CDTF">2015-10-08T06:39:25Z</dcterms:modified>
</cp:coreProperties>
</file>